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F1E20-42B7-4805-86F6-B64CAAEF8798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8051A-C9B7-4A69-A9D3-9BB0B6FA8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8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8051A-C9B7-4A69-A9D3-9BB0B6FA8B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3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3694-8240-415F-343F-F82FFFDED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AADBC-DF29-FA55-2DBE-03ADE4E36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A792D-B773-FDA6-0AC4-2165B5B6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54AB4-E21E-2133-DC94-7119A716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20D48-1687-7ECB-5124-A6975BBD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0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2120-58E8-4FD5-4689-9B598BFA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899DB-1A01-5F03-8E76-71FE1BBFE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43B8B-4365-6130-936F-51284722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7DD9-7903-79A3-9EA1-D582DEC3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169F-26E8-E96B-4F4A-3E47AE2E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D59EF6-800A-0310-D497-A1466713C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4289-2D52-F89E-645F-4C86DC123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3AD94-469F-E931-AAAF-9107F25A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6532A-00C2-B221-7DD9-C3655D98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59C2-0FF5-3592-544D-34658A59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7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E5A0-4208-8538-6D19-B27A8217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4178-03BE-9746-04C5-41CAADA48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DA7B-FCAF-0271-5298-485CCBE7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8B739-B98E-1A32-F31A-6A9C07E4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472E2-13D0-374A-6D4B-8D23F0D3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6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1010-3EAD-BC1C-846F-AAF3E6CB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6942E-E373-6572-E03C-27317C3DE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0453F-2D64-B0F9-60FE-8EDB84BC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15DD1-633B-38D9-7538-DE0C6745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5986-762A-7FE3-C7BE-28E8A9A9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3426-D40C-D9B9-2DAA-557C1F61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9FA8A-5AD7-F9A3-0F33-35CC0F9FC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3DF9D-A756-AFCE-8F3D-9C6F6D754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272DD-8927-7750-D960-460B8D3A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F9DD2-39C3-8D55-3C78-286D7A07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BCE5-E8B5-BCC4-F185-603E1091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FD71-59CC-809D-73CE-E53C438F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F03BD-33A5-0B78-86C9-313593149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FCC75-9FBB-768B-EBEE-C1623CF99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5339A-87C0-BEEE-9583-DE16A22FE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A2A75-071A-AD19-D882-95E82B0D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1CE61-F8A4-E0C0-5231-ABC45221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67F2D-84A4-CF67-0DDA-77593EC0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2BB82-41F5-E6BC-D88F-322733C5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1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5AF3-5B17-AF5E-981F-80CD95B6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9CC52-899A-BE62-035A-A96FDC8C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2C7D0-1825-8860-95D4-44661B2C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8B865-A19D-2D91-B233-9140EB09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5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B1FAFF-7888-92A0-15B0-1463755B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86408-A073-A695-CE3C-0D43E168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1B19-1B79-7129-04E9-97278551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6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4E62-6940-A732-57E6-2B3F2C3F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1A1D-2F9F-F0BA-EA78-8671AE736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EBE2E-B469-17E9-E117-B7F9B9176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8377E-7559-D011-1033-5800D1A5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A5A32-E6BD-6285-FF70-58FE8C1C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3DD25-00C4-DBA5-D082-ED4082D9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9828-03D1-CC83-BF4C-5C2A0487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C6FE6-1ED0-4F13-135E-D905ECE72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44789-FB3E-B6D1-DF6A-319984D21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5D0EE-17B1-3CFE-542E-E6614C9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D118F-2DC4-BDDC-2BB2-74F05FA0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35C53-15CE-1E81-B917-AE61F749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5BFF2-F93C-E967-F7C4-F008B352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DBDF9-8960-7253-D5EF-9F79350CC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CF8B1-AF88-34FE-CCD3-21B990DF5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3BEC-2085-4F0A-AAE3-ABD9CFC1D4E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69976-3796-12D2-3973-D4BB664E1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7282E-992B-1AC9-EF32-BAB802343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A9BD4-78F5-4570-8647-5595A0CE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0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A72-8F31-0E41-19ED-6A483098A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26" y="0"/>
            <a:ext cx="11818374" cy="1101213"/>
          </a:xfrm>
        </p:spPr>
        <p:txBody>
          <a:bodyPr/>
          <a:lstStyle/>
          <a:p>
            <a:pPr algn="l"/>
            <a:r>
              <a:rPr lang="en-US" b="1" dirty="0"/>
              <a:t>What is </a:t>
            </a:r>
            <a:r>
              <a:rPr lang="en-US" b="1" dirty="0" err="1"/>
              <a:t>Thymeleaf</a:t>
            </a:r>
            <a:r>
              <a:rPr lang="en-US" b="1" dirty="0"/>
              <a:t>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8F131-C67D-08DC-EF9C-58F591AEC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26" y="1317523"/>
            <a:ext cx="11818374" cy="5540477"/>
          </a:xfrm>
        </p:spPr>
        <p:txBody>
          <a:bodyPr/>
          <a:lstStyle/>
          <a:p>
            <a:pPr marL="457200" indent="-457200" algn="l">
              <a:spcAft>
                <a:spcPts val="1800"/>
              </a:spcAft>
              <a:buFont typeface="+mj-lt"/>
              <a:buAutoNum type="arabicPeriod"/>
            </a:pPr>
            <a:r>
              <a:rPr lang="en-US" dirty="0" err="1"/>
              <a:t>Thymeleaf</a:t>
            </a:r>
            <a:r>
              <a:rPr lang="en-US" dirty="0"/>
              <a:t> is a modern server-side Java template engine for both web and standalone environments, capable of processing HTML, XML, </a:t>
            </a:r>
            <a:r>
              <a:rPr lang="en-US" dirty="0" err="1"/>
              <a:t>Javascript</a:t>
            </a:r>
            <a:r>
              <a:rPr lang="en-US" dirty="0"/>
              <a:t>, CSS and even plain text.</a:t>
            </a:r>
          </a:p>
          <a:p>
            <a:pPr marL="457200" indent="-457200" algn="l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The main goal of </a:t>
            </a:r>
            <a:r>
              <a:rPr lang="en-US" dirty="0" err="1"/>
              <a:t>Thymeleaf</a:t>
            </a:r>
            <a:r>
              <a:rPr lang="en-US" dirty="0"/>
              <a:t> is provide an elegant and highly – maintainable way of creating templates.</a:t>
            </a:r>
          </a:p>
          <a:p>
            <a:pPr marL="457200" indent="-457200" algn="l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It’s commonly used to generate HTML views for web applications.</a:t>
            </a:r>
          </a:p>
          <a:p>
            <a:pPr marL="457200" indent="-457200" algn="l">
              <a:spcAft>
                <a:spcPts val="1800"/>
              </a:spcAft>
              <a:buFont typeface="+mj-lt"/>
              <a:buAutoNum type="arabicPeriod"/>
            </a:pPr>
            <a:r>
              <a:rPr lang="en-US" dirty="0" err="1"/>
              <a:t>Thymeleaf</a:t>
            </a:r>
            <a:r>
              <a:rPr lang="en-US" dirty="0"/>
              <a:t> is the best choice for developing Spring MVC web applications.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6D38-9859-64C8-FEB8-EADE6CEA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FF0000"/>
                </a:solidFill>
              </a:rPr>
              <a:t>spring-boot-start-</a:t>
            </a:r>
            <a:r>
              <a:rPr lang="en-US" b="1" dirty="0" err="1">
                <a:solidFill>
                  <a:srgbClr val="FF0000"/>
                </a:solidFill>
              </a:rPr>
              <a:t>thymeleaf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starter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0BF6-7C47-5990-6746-67049A9CA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9368"/>
            <a:ext cx="12192000" cy="56486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Spring boot provides auto-configuration for </a:t>
            </a:r>
            <a:r>
              <a:rPr lang="en-US" dirty="0" err="1"/>
              <a:t>Thymeleaf</a:t>
            </a:r>
            <a:r>
              <a:rPr lang="en-US" dirty="0"/>
              <a:t> by adding the </a:t>
            </a:r>
            <a:r>
              <a:rPr lang="en-US" b="1" dirty="0"/>
              <a:t>spring-boot-starter-</a:t>
            </a:r>
            <a:r>
              <a:rPr lang="en-US" b="1" dirty="0" err="1"/>
              <a:t>thymeleaf</a:t>
            </a:r>
            <a:r>
              <a:rPr lang="en-US" b="1" dirty="0"/>
              <a:t> </a:t>
            </a:r>
            <a:r>
              <a:rPr lang="en-US" dirty="0"/>
              <a:t>dependency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spring-boot-starter-</a:t>
            </a:r>
            <a:r>
              <a:rPr lang="en-US" b="1" dirty="0" err="1"/>
              <a:t>thymeleaf</a:t>
            </a:r>
            <a:r>
              <a:rPr lang="en-US" b="1" dirty="0"/>
              <a:t> </a:t>
            </a:r>
            <a:r>
              <a:rPr lang="en-US" dirty="0"/>
              <a:t>dependency integrate </a:t>
            </a:r>
            <a:r>
              <a:rPr lang="en-US" dirty="0" err="1"/>
              <a:t>Thymeleaf</a:t>
            </a:r>
            <a:r>
              <a:rPr lang="en-US" dirty="0"/>
              <a:t> with Spring integration dependencies</a:t>
            </a:r>
          </a:p>
          <a:p>
            <a:pPr>
              <a:spcAft>
                <a:spcPts val="1200"/>
              </a:spcAft>
            </a:pPr>
            <a:r>
              <a:rPr lang="en-US" dirty="0"/>
              <a:t>Spring boot automatically configures view resolver for </a:t>
            </a:r>
            <a:r>
              <a:rPr lang="en-US" dirty="0" err="1"/>
              <a:t>Thymeleaf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Spring boot auto configure location for </a:t>
            </a:r>
            <a:r>
              <a:rPr lang="en-US" dirty="0" err="1"/>
              <a:t>Thymeleaf</a:t>
            </a:r>
            <a:r>
              <a:rPr lang="en-US" dirty="0"/>
              <a:t> template By default, Spring boot will look </a:t>
            </a:r>
            <a:r>
              <a:rPr lang="en-US" dirty="0" err="1"/>
              <a:t>Thymeleaf</a:t>
            </a:r>
            <a:r>
              <a:rPr lang="en-US" dirty="0"/>
              <a:t> templates in </a:t>
            </a:r>
            <a:r>
              <a:rPr lang="en-US" b="1" dirty="0"/>
              <a:t>/resources/templates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222048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8076-0A46-832D-D988-C3277D00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b="1" dirty="0" err="1"/>
              <a:t>Thymeleaf</a:t>
            </a:r>
            <a:r>
              <a:rPr lang="en-US" b="1" dirty="0"/>
              <a:t> Standard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6B14-5943-3C8C-2B06-F78C5417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445342"/>
            <a:ext cx="11897032" cy="4731621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Five type of </a:t>
            </a:r>
            <a:r>
              <a:rPr lang="en-US" dirty="0" err="1"/>
              <a:t>Thymeleaf</a:t>
            </a:r>
            <a:r>
              <a:rPr lang="en-US" dirty="0"/>
              <a:t> standard expressions: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${…}: Variable 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*{…}: Selection 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#{…}: Message (i18n) 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@{…}: Link (URL) expressions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~{…}: Fragment expressions</a:t>
            </a:r>
          </a:p>
        </p:txBody>
      </p:sp>
    </p:spTree>
    <p:extLst>
      <p:ext uri="{BB962C8B-B14F-4D97-AF65-F5344CB8AC3E}">
        <p14:creationId xmlns:p14="http://schemas.microsoft.com/office/powerpoint/2010/main" val="325980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B5B4-B886-15B3-E91D-2EE13EA0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" y="18255"/>
            <a:ext cx="11867535" cy="1325563"/>
          </a:xfrm>
        </p:spPr>
        <p:txBody>
          <a:bodyPr/>
          <a:lstStyle/>
          <a:p>
            <a:r>
              <a:rPr lang="en-US" b="1" dirty="0"/>
              <a:t>Variable Expressions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9E17C-76DE-F2DB-9A7E-05846FA0E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5" y="1825625"/>
            <a:ext cx="1102933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 expressions are the most commonly used ones in </a:t>
            </a:r>
            <a:r>
              <a:rPr lang="en-US" dirty="0" err="1"/>
              <a:t>thymeleaf</a:t>
            </a:r>
            <a:r>
              <a:rPr lang="en-US" dirty="0"/>
              <a:t> templates. These expressions help bind the data form the template context(model) into the resulting html(view).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Systax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dirty="0"/>
              <a:t>${</a:t>
            </a:r>
            <a:r>
              <a:rPr lang="en-US" dirty="0" err="1"/>
              <a:t>VariableName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802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ECDAE-B2F7-0D40-67C0-D6189EBD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5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399FFE-CABE-EA8B-86E8-5372F9583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6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D3DE-FAA6-744B-FA4A-8F685AAD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5" y="18255"/>
            <a:ext cx="10515600" cy="1325563"/>
          </a:xfrm>
        </p:spPr>
        <p:txBody>
          <a:bodyPr/>
          <a:lstStyle/>
          <a:p>
            <a:r>
              <a:rPr lang="en-US" b="1" dirty="0"/>
              <a:t>Selection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17CB-EB98-7669-9C4D-651CC27E7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35" y="1253331"/>
            <a:ext cx="11560278" cy="262057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Selection expressions are just like variable expressions, except they will be executed on a previously selected object instead of the whole context variable map.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use selection expressions you first need to define a </a:t>
            </a:r>
            <a:r>
              <a:rPr lang="en-US" b="1" dirty="0" err="1"/>
              <a:t>th:object</a:t>
            </a:r>
            <a:r>
              <a:rPr lang="en-US" b="1" dirty="0"/>
              <a:t> </a:t>
            </a:r>
            <a:r>
              <a:rPr lang="en-US" dirty="0"/>
              <a:t>attribute. After that, You can use the selection expressions to select the attributes/fields of the selected object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4BA41D-A06A-98DE-B3B4-01E3C01F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22"/>
            <a:ext cx="9277589" cy="208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9E057-E333-F823-C67B-103279F9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77" y="4105022"/>
            <a:ext cx="4431223" cy="22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2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D3DE-FAA6-744B-FA4A-8F685AAD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5" y="18256"/>
            <a:ext cx="10439400" cy="768326"/>
          </a:xfrm>
        </p:spPr>
        <p:txBody>
          <a:bodyPr/>
          <a:lstStyle/>
          <a:p>
            <a:r>
              <a:rPr lang="en-US" b="1" dirty="0"/>
              <a:t>Message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17CB-EB98-7669-9C4D-651CC27E7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35" y="911839"/>
            <a:ext cx="11560278" cy="262057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Message expressions let you externalize common texts into a properties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Syntax: #{message.property.key}.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Let’s say you have a welcome message that you want to show on every view. However, hardcoding this message on all of these views is a bad idea.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6FC35-51EA-A18E-0E56-222CCC56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7722"/>
            <a:ext cx="12192000" cy="23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D3DE-FAA6-744B-FA4A-8F685AAD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5" y="18256"/>
            <a:ext cx="10439400" cy="768326"/>
          </a:xfrm>
        </p:spPr>
        <p:txBody>
          <a:bodyPr/>
          <a:lstStyle/>
          <a:p>
            <a:r>
              <a:rPr lang="en-US" b="1" dirty="0"/>
              <a:t>Link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17CB-EB98-7669-9C4D-651CC27E7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35" y="911839"/>
            <a:ext cx="11560278" cy="26205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 expressions are meant to build URLs in a </a:t>
            </a:r>
            <a:r>
              <a:rPr lang="en-US" dirty="0" err="1"/>
              <a:t>Thymeleaf</a:t>
            </a:r>
            <a:r>
              <a:rPr lang="en-US" dirty="0"/>
              <a:t> templates.</a:t>
            </a:r>
          </a:p>
          <a:p>
            <a:pPr marL="0" indent="0">
              <a:buNone/>
            </a:pPr>
            <a:r>
              <a:rPr lang="en-US" b="1" dirty="0"/>
              <a:t>Syntax: @{link}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4181F-5871-3AFE-D67E-31C2390A5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77" y="1841577"/>
            <a:ext cx="8327923" cy="42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D3DE-FAA6-744B-FA4A-8F685AAD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5" y="18256"/>
            <a:ext cx="10439400" cy="768326"/>
          </a:xfrm>
        </p:spPr>
        <p:txBody>
          <a:bodyPr/>
          <a:lstStyle/>
          <a:p>
            <a:r>
              <a:rPr lang="en-US" b="1" dirty="0"/>
              <a:t>Fragment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17CB-EB98-7669-9C4D-651CC27E7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35" y="911839"/>
            <a:ext cx="11560278" cy="5927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Fragment expressions are an easy way to represent fragments of markup and move them around templates</a:t>
            </a:r>
          </a:p>
          <a:p>
            <a:pPr marL="0" indent="0">
              <a:buNone/>
            </a:pPr>
            <a:r>
              <a:rPr lang="en-US" b="1" dirty="0"/>
              <a:t>Syntax:  </a:t>
            </a:r>
            <a:r>
              <a:rPr lang="en-US" dirty="0"/>
              <a:t>~{fragment name}</a:t>
            </a:r>
          </a:p>
          <a:p>
            <a:pPr marL="0" indent="0">
              <a:buNone/>
            </a:pPr>
            <a:r>
              <a:rPr lang="en-US" dirty="0"/>
              <a:t>There are three basic ways to include content from a fragment: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th:insert</a:t>
            </a:r>
            <a:r>
              <a:rPr lang="en-US" b="1" dirty="0"/>
              <a:t> – </a:t>
            </a:r>
            <a:r>
              <a:rPr lang="en-US" dirty="0"/>
              <a:t>insert content inside the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th:replace</a:t>
            </a:r>
            <a:r>
              <a:rPr lang="en-US" b="1" dirty="0"/>
              <a:t> – </a:t>
            </a:r>
            <a:r>
              <a:rPr lang="en-US" dirty="0"/>
              <a:t>replaces the current tag with the tag defining the fragment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th:include</a:t>
            </a:r>
            <a:r>
              <a:rPr lang="en-US" b="1" dirty="0"/>
              <a:t> – </a:t>
            </a:r>
            <a:r>
              <a:rPr lang="en-US" dirty="0">
                <a:solidFill>
                  <a:srgbClr val="FF0000"/>
                </a:solidFill>
              </a:rPr>
              <a:t>this is deprecated but it may still appear in a legacy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8873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5FAA3B-CC24-0EFB-8D3B-D8182B5E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7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7DA8D26-5E73-25E1-E40B-53B8644E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8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572C-706D-C60A-14BA-C4B4F106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0" y="0"/>
            <a:ext cx="11926529" cy="1325563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 err="1"/>
              <a:t>th:text</a:t>
            </a:r>
            <a:r>
              <a:rPr lang="en-US" b="1" dirty="0"/>
              <a:t>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84782-1B5F-0C7B-5C19-27FA1C19B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28" y="1445342"/>
            <a:ext cx="11641395" cy="47316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attribute is responsible for displaying text that is evaluated from the expression inside it;</a:t>
            </a:r>
          </a:p>
          <a:p>
            <a:pPr marL="0" indent="0">
              <a:buNone/>
            </a:pPr>
            <a:r>
              <a:rPr lang="en-US" dirty="0"/>
              <a:t>Example: To display a message: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/>
              <a:t>th:text</a:t>
            </a:r>
            <a:r>
              <a:rPr lang="en-US" b="1" dirty="0"/>
              <a:t> </a:t>
            </a:r>
            <a:r>
              <a:rPr lang="en-US" dirty="0"/>
              <a:t>attribute, which evaluates its value expression and sets the result as the body of the host tag, effectively replacing the “Hello Good Morning!” text we see in the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32206-16FF-BEB2-154B-5D861EE1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8" y="3000067"/>
            <a:ext cx="8135541" cy="10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13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6FBA-F0D1-89C3-837D-640605A1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0"/>
            <a:ext cx="11720052" cy="1325563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 err="1"/>
              <a:t>th:each</a:t>
            </a:r>
            <a:r>
              <a:rPr lang="en-US" b="1" dirty="0"/>
              <a:t>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D1C7-E42F-2443-6619-3642ADE7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" y="1769806"/>
            <a:ext cx="11720051" cy="5088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/>
              <a:t>Thymeleaf</a:t>
            </a:r>
            <a:r>
              <a:rPr lang="en-US" dirty="0"/>
              <a:t>, iteration or looping is achieved by using the </a:t>
            </a:r>
            <a:r>
              <a:rPr lang="en-US" dirty="0" err="1"/>
              <a:t>th:each</a:t>
            </a:r>
            <a:r>
              <a:rPr lang="en-US" dirty="0"/>
              <a:t> attribute.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interesting things about this attribute is that it will accept and iterate over some different data types, such as: List, Set, Map, Array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35DFF-5432-84CB-A5D2-B489B3FC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12" y="3893648"/>
            <a:ext cx="6941576" cy="23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3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6FBA-F0D1-89C3-837D-640605A1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0"/>
            <a:ext cx="11720052" cy="1325563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 err="1"/>
              <a:t>th:each</a:t>
            </a:r>
            <a:r>
              <a:rPr lang="en-US" b="1" dirty="0"/>
              <a:t> attribute Status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D1C7-E42F-2443-6619-3642ADE7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" y="1769806"/>
            <a:ext cx="11720051" cy="5088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Thymeleaf</a:t>
            </a:r>
            <a:r>
              <a:rPr lang="en-US" dirty="0"/>
              <a:t> also enables a useful mechanism to keep track of the iteration process via the status variable.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88DD5-37F9-5106-D28C-9DB46F2B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271" y="3016712"/>
            <a:ext cx="7773155" cy="284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ED54-3B36-5F62-66F6-FA4202A47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</a:t>
            </a:r>
            <a:r>
              <a:rPr lang="en-US" b="1" dirty="0" err="1"/>
              <a:t>th:each</a:t>
            </a:r>
            <a:r>
              <a:rPr lang="en-US" b="1" dirty="0"/>
              <a:t> attribute Status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A6D91-16D7-0F80-229F-CE42923F2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 status variable provides the following properties:</a:t>
            </a:r>
          </a:p>
          <a:p>
            <a:r>
              <a:rPr lang="en-US" b="1" dirty="0"/>
              <a:t>index: </a:t>
            </a:r>
            <a:r>
              <a:rPr lang="en-US" dirty="0"/>
              <a:t>the current iteration index, starting with 0 (zero)</a:t>
            </a:r>
          </a:p>
          <a:p>
            <a:r>
              <a:rPr lang="en-US" b="1" dirty="0"/>
              <a:t>count: </a:t>
            </a:r>
            <a:r>
              <a:rPr lang="en-US" dirty="0"/>
              <a:t>the number of elements processed so far</a:t>
            </a:r>
          </a:p>
          <a:p>
            <a:r>
              <a:rPr lang="en-US" b="1" dirty="0"/>
              <a:t>size: </a:t>
            </a:r>
            <a:r>
              <a:rPr lang="en-US" dirty="0"/>
              <a:t>the total number of elements in the list</a:t>
            </a:r>
          </a:p>
          <a:p>
            <a:r>
              <a:rPr lang="en-US" b="1" dirty="0"/>
              <a:t>even/odd: </a:t>
            </a:r>
            <a:r>
              <a:rPr lang="en-US" dirty="0"/>
              <a:t>checks if the current iteration index is even or odd</a:t>
            </a:r>
          </a:p>
          <a:p>
            <a:r>
              <a:rPr lang="en-US" b="1" dirty="0"/>
              <a:t>first: </a:t>
            </a:r>
            <a:r>
              <a:rPr lang="en-US" dirty="0"/>
              <a:t>checks if the current iteration is the first one</a:t>
            </a:r>
          </a:p>
          <a:p>
            <a:r>
              <a:rPr lang="en-US" b="1" dirty="0"/>
              <a:t>last: </a:t>
            </a:r>
            <a:r>
              <a:rPr lang="en-US" dirty="0"/>
              <a:t>checks if the current iteration is the last one</a:t>
            </a:r>
            <a:r>
              <a:rPr 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22558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3E84-72F1-FA2D-37DF-2130A9CD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 err="1"/>
              <a:t>Thymeleaf</a:t>
            </a:r>
            <a:r>
              <a:rPr lang="en-US" b="1" dirty="0"/>
              <a:t> </a:t>
            </a:r>
            <a:r>
              <a:rPr lang="en-US" b="1" dirty="0" err="1"/>
              <a:t>th:if</a:t>
            </a:r>
            <a:r>
              <a:rPr lang="en-US" b="1" dirty="0"/>
              <a:t> and </a:t>
            </a:r>
            <a:r>
              <a:rPr lang="en-US" b="1" dirty="0" err="1"/>
              <a:t>th:unless</a:t>
            </a:r>
            <a:r>
              <a:rPr lang="en-US" b="1" dirty="0"/>
              <a:t>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45724-AB5F-FC02-5750-207078713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49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th:if</a:t>
            </a:r>
            <a:r>
              <a:rPr lang="en-US" dirty="0"/>
              <a:t> and </a:t>
            </a:r>
            <a:r>
              <a:rPr lang="en-US" dirty="0" err="1"/>
              <a:t>th:unless</a:t>
            </a:r>
            <a:r>
              <a:rPr lang="en-US" dirty="0"/>
              <a:t> attributes allow us to render an HTML element depending on a provided condition.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Systax</a:t>
            </a:r>
            <a:r>
              <a:rPr lang="en-US" dirty="0"/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A5F99-5CF2-B08E-CD76-A6DA49A6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21" y="2704479"/>
            <a:ext cx="5220152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3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D5016C-C751-FDD2-993F-25F7C4F5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7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B5D3-BE99-F11D-7CBA-F810E3C2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7"/>
            <a:ext cx="10515600" cy="1325563"/>
          </a:xfrm>
        </p:spPr>
        <p:txBody>
          <a:bodyPr/>
          <a:lstStyle/>
          <a:p>
            <a:r>
              <a:rPr lang="en-US" b="1" dirty="0"/>
              <a:t>The switch-case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FCBC-345E-1468-5DCC-95A670F9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8980"/>
            <a:ext cx="109408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these are more than two possible results of an expression, we can use the </a:t>
            </a:r>
            <a:r>
              <a:rPr lang="en-US" dirty="0" err="1"/>
              <a:t>th:switch</a:t>
            </a:r>
            <a:r>
              <a:rPr lang="en-US" dirty="0"/>
              <a:t> and </a:t>
            </a:r>
            <a:r>
              <a:rPr lang="en-US" dirty="0" err="1"/>
              <a:t>th:case</a:t>
            </a:r>
            <a:r>
              <a:rPr lang="en-US" dirty="0"/>
              <a:t> attributes for the conditional rendering of the HTML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9304F-3899-8117-3A0F-A424DFCF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06" y="3041306"/>
            <a:ext cx="7516988" cy="28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82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8392-30DC-99E2-992A-507DC05F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Form Handling in </a:t>
            </a:r>
            <a:r>
              <a:rPr lang="en-US" b="1" dirty="0" err="1"/>
              <a:t>Thymeleaf</a:t>
            </a:r>
            <a:r>
              <a:rPr lang="en-US" b="1" dirty="0"/>
              <a:t> -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36DD6-4347-B20A-D1C6-34A3AF63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 </a:t>
            </a:r>
            <a:r>
              <a:rPr lang="en-US" dirty="0" err="1">
                <a:solidFill>
                  <a:srgbClr val="FF0000"/>
                </a:solidFill>
              </a:rPr>
              <a:t>th:action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attribute is used to define action URL for form. This attribute replaces the HTML action attribute of a &lt;form&gt;.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th:object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attribute is used to bind the fields of the form to an model object.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th:field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attribute points to the field name of the model object.</a:t>
            </a:r>
          </a:p>
        </p:txBody>
      </p:sp>
    </p:spTree>
    <p:extLst>
      <p:ext uri="{BB962C8B-B14F-4D97-AF65-F5344CB8AC3E}">
        <p14:creationId xmlns:p14="http://schemas.microsoft.com/office/powerpoint/2010/main" val="3797962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B3FB6-5EC9-F34F-E4BB-93708BB2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6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A72-8F31-0E41-19ED-6A483098A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2" y="0"/>
            <a:ext cx="11965858" cy="1101213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/>
              <a:t>What kind of </a:t>
            </a:r>
            <a:r>
              <a:rPr lang="en-US" sz="4400" b="1" dirty="0" err="1"/>
              <a:t>Thymeleaf</a:t>
            </a:r>
            <a:r>
              <a:rPr lang="en-US" sz="4400" b="1" dirty="0"/>
              <a:t> can </a:t>
            </a:r>
            <a:r>
              <a:rPr lang="en-US" sz="4400" b="1" dirty="0" err="1"/>
              <a:t>Thymeleaf</a:t>
            </a:r>
            <a:r>
              <a:rPr lang="en-US" sz="4400" b="1" dirty="0"/>
              <a:t> process?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8F131-C67D-08DC-EF9C-58F591AEC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26" y="1317523"/>
            <a:ext cx="11818374" cy="5540477"/>
          </a:xfrm>
        </p:spPr>
        <p:txBody>
          <a:bodyPr/>
          <a:lstStyle/>
          <a:p>
            <a:pPr algn="l">
              <a:spcAft>
                <a:spcPts val="1800"/>
              </a:spcAft>
            </a:pPr>
            <a:r>
              <a:rPr lang="en-US" dirty="0"/>
              <a:t>Out-of-the-box, </a:t>
            </a:r>
            <a:r>
              <a:rPr lang="en-US" dirty="0" err="1"/>
              <a:t>Thymeleaf</a:t>
            </a:r>
            <a:r>
              <a:rPr lang="en-US" dirty="0"/>
              <a:t> allows you to process six kinds of templates:  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HTML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XML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Text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Javascript</a:t>
            </a:r>
            <a:endParaRPr lang="en-US" dirty="0"/>
          </a:p>
          <a:p>
            <a:pPr marL="457200" indent="-457200" algn="l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CSS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RAW (plain text)</a:t>
            </a:r>
          </a:p>
        </p:txBody>
      </p:sp>
    </p:spTree>
    <p:extLst>
      <p:ext uri="{BB962C8B-B14F-4D97-AF65-F5344CB8AC3E}">
        <p14:creationId xmlns:p14="http://schemas.microsoft.com/office/powerpoint/2010/main" val="349004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web page&#10;&#10;Description automatically generated">
            <a:extLst>
              <a:ext uri="{FF2B5EF4-FFF2-40B4-BE49-F238E27FC236}">
                <a16:creationId xmlns:a16="http://schemas.microsoft.com/office/drawing/2014/main" id="{8FE8EFF6-BE74-2E88-ECA9-B818ED99B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6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81A6-F024-56EB-2E39-68754136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96CAD-B9A1-4AAC-EC00-382E0C130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09995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68E00-B76F-079B-4E8E-FC7BC82F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DE48-3D6B-55F5-5B6C-89D53E4C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How </a:t>
            </a:r>
            <a:r>
              <a:rPr lang="en-US" sz="6600" b="1" dirty="0" err="1"/>
              <a:t>Thymeleaf</a:t>
            </a:r>
            <a:r>
              <a:rPr lang="en-US" sz="6600" b="1" dirty="0"/>
              <a:t> Engine </a:t>
            </a:r>
            <a:r>
              <a:rPr lang="en-US" sz="6600" dirty="0"/>
              <a:t>works ?</a:t>
            </a:r>
          </a:p>
        </p:txBody>
      </p:sp>
    </p:spTree>
    <p:extLst>
      <p:ext uri="{BB962C8B-B14F-4D97-AF65-F5344CB8AC3E}">
        <p14:creationId xmlns:p14="http://schemas.microsoft.com/office/powerpoint/2010/main" val="151010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769794-5646-74E0-19D5-280A81CA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6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D0AB9-5A6A-3F3A-E6AE-904D27ED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260E53-081F-1E8C-33D6-35F623639510}"/>
              </a:ext>
            </a:extLst>
          </p:cNvPr>
          <p:cNvSpPr txBox="1"/>
          <p:nvPr/>
        </p:nvSpPr>
        <p:spPr>
          <a:xfrm>
            <a:off x="8062452" y="2369574"/>
            <a:ext cx="4129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Thymeleaf</a:t>
            </a:r>
            <a:r>
              <a:rPr lang="en-US" b="1" dirty="0"/>
              <a:t> engine </a:t>
            </a:r>
            <a:r>
              <a:rPr lang="en-US" dirty="0"/>
              <a:t>will parse the </a:t>
            </a:r>
            <a:r>
              <a:rPr lang="en-US" dirty="0" err="1"/>
              <a:t>Thymeleaf</a:t>
            </a:r>
            <a:r>
              <a:rPr lang="en-US" dirty="0"/>
              <a:t> template and it uses model data to replace the positions marked on </a:t>
            </a:r>
            <a:r>
              <a:rPr lang="en-US" dirty="0" err="1"/>
              <a:t>Thymeleaf</a:t>
            </a:r>
            <a:r>
              <a:rPr lang="en-US" dirty="0"/>
              <a:t> template to create a new text in the HTMP page.</a:t>
            </a:r>
          </a:p>
        </p:txBody>
      </p:sp>
    </p:spTree>
    <p:extLst>
      <p:ext uri="{BB962C8B-B14F-4D97-AF65-F5344CB8AC3E}">
        <p14:creationId xmlns:p14="http://schemas.microsoft.com/office/powerpoint/2010/main" val="406380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836</Words>
  <Application>Microsoft Office PowerPoint</Application>
  <PresentationFormat>Widescreen</PresentationFormat>
  <Paragraphs>81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What is Thymeleaf ?</vt:lpstr>
      <vt:lpstr>PowerPoint Presentation</vt:lpstr>
      <vt:lpstr>What kind of Thymeleaf can Thymeleaf process?</vt:lpstr>
      <vt:lpstr>PowerPoint Presentation</vt:lpstr>
      <vt:lpstr>PowerPoint Presentation</vt:lpstr>
      <vt:lpstr>PowerPoint Presentation</vt:lpstr>
      <vt:lpstr>How Thymeleaf Engine works ?</vt:lpstr>
      <vt:lpstr>PowerPoint Presentation</vt:lpstr>
      <vt:lpstr>PowerPoint Presentation</vt:lpstr>
      <vt:lpstr>The spring-boot-start-thymeleaf starter Dependency</vt:lpstr>
      <vt:lpstr>Thymeleaf Standard Expressions</vt:lpstr>
      <vt:lpstr>Variable Expressions </vt:lpstr>
      <vt:lpstr>PowerPoint Presentation</vt:lpstr>
      <vt:lpstr>PowerPoint Presentation</vt:lpstr>
      <vt:lpstr>Selection Expressions</vt:lpstr>
      <vt:lpstr>Message Expressions</vt:lpstr>
      <vt:lpstr>Link Expressions</vt:lpstr>
      <vt:lpstr>Fragment Expression</vt:lpstr>
      <vt:lpstr>PowerPoint Presentation</vt:lpstr>
      <vt:lpstr>The th:text attribute</vt:lpstr>
      <vt:lpstr>The th:each attribute</vt:lpstr>
      <vt:lpstr>The th:each attribute Status Variable</vt:lpstr>
      <vt:lpstr>The th:each attribute Status Variable</vt:lpstr>
      <vt:lpstr>Thymeleaf th:if and th:unless conditions</vt:lpstr>
      <vt:lpstr>PowerPoint Presentation</vt:lpstr>
      <vt:lpstr>The switch-case condition</vt:lpstr>
      <vt:lpstr>Form Handling in Thymeleaf - Attributes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Thymeleaf ?</dc:title>
  <dc:creator>Nguyễn Đăng Duy</dc:creator>
  <cp:lastModifiedBy>Nguyễn Đăng Duy</cp:lastModifiedBy>
  <cp:revision>31</cp:revision>
  <dcterms:created xsi:type="dcterms:W3CDTF">2023-06-04T00:45:11Z</dcterms:created>
  <dcterms:modified xsi:type="dcterms:W3CDTF">2023-06-19T04:39:39Z</dcterms:modified>
</cp:coreProperties>
</file>